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3"/>
  </p:sldMasterIdLst>
  <p:notesMasterIdLst>
    <p:notesMasterId r:id="rId5"/>
  </p:notesMasterIdLst>
  <p:sldIdLst>
    <p:sldId id="635" r:id="rId4"/>
    <p:sldId id="349" r:id="rId6"/>
    <p:sldId id="1729" r:id="rId7"/>
    <p:sldId id="1798" r:id="rId8"/>
    <p:sldId id="1799" r:id="rId9"/>
    <p:sldId id="1801" r:id="rId10"/>
    <p:sldId id="1800" r:id="rId11"/>
    <p:sldId id="1802" r:id="rId12"/>
    <p:sldId id="1805" r:id="rId13"/>
    <p:sldId id="1804" r:id="rId14"/>
    <p:sldId id="1806" r:id="rId15"/>
    <p:sldId id="1807" r:id="rId16"/>
    <p:sldId id="1808" r:id="rId17"/>
    <p:sldId id="180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635"/>
            <p14:sldId id="349"/>
            <p14:sldId id="1729"/>
            <p14:sldId id="1798"/>
            <p14:sldId id="1799"/>
            <p14:sldId id="1801"/>
            <p14:sldId id="1800"/>
            <p14:sldId id="1804"/>
            <p14:sldId id="1802"/>
            <p14:sldId id="1807"/>
            <p14:sldId id="1806"/>
            <p14:sldId id="1808"/>
            <p14:sldId id="1809"/>
            <p14:sldId id="180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34" autoAdjust="0"/>
    <p:restoredTop sz="96580" autoAdjust="0"/>
  </p:normalViewPr>
  <p:slideViewPr>
    <p:cSldViewPr snapToGrid="0">
      <p:cViewPr varScale="1">
        <p:scale>
          <a:sx n="61" d="100"/>
          <a:sy n="61" d="100"/>
        </p:scale>
        <p:origin x="102" y="582"/>
      </p:cViewPr>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4118"/>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3357217"/>
          </a:xfrm>
          <a:prstGeom prst="rect">
            <a:avLst/>
          </a:prstGeom>
        </p:spPr>
      </p:pic>
      <p:sp>
        <p:nvSpPr>
          <p:cNvPr id="4" name="矩形 3"/>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userDrawn="1"/>
        </p:nvGrpSpPr>
        <p:grpSpPr>
          <a:xfrm>
            <a:off x="5410200" y="2670375"/>
            <a:ext cx="1371600" cy="1368402"/>
            <a:chOff x="2105799" y="20055838"/>
            <a:chExt cx="6748090" cy="6732363"/>
          </a:xfrm>
          <a:solidFill>
            <a:srgbClr val="8B0012">
              <a:alpha val="80000"/>
            </a:srgbClr>
          </a:solidFill>
        </p:grpSpPr>
        <p:sp>
          <p:nvSpPr>
            <p:cNvPr id="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1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sp>
          <p:nvSpPr>
            <p:cNvPr id="2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endParaRPr>
            </a:p>
          </p:txBody>
        </p:sp>
      </p:grpSp>
      <p:sp>
        <p:nvSpPr>
          <p:cNvPr id="36" name="文本占位符 35"/>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模板</a:t>
            </a:r>
            <a:endPar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41" name="文本占位符 37"/>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71" name="矩形 70"/>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p:cNvGrpSpPr/>
          <p:nvPr userDrawn="1"/>
        </p:nvGrpSpPr>
        <p:grpSpPr>
          <a:xfrm>
            <a:off x="2425132" y="3183822"/>
            <a:ext cx="1945700" cy="1941162"/>
            <a:chOff x="2105799" y="20055838"/>
            <a:chExt cx="6748090" cy="6732363"/>
          </a:xfrm>
          <a:solidFill>
            <a:schemeClr val="accent1"/>
          </a:solidFill>
        </p:grpSpPr>
        <p:sp>
          <p:nvSpPr>
            <p:cNvPr id="48"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49"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0"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1"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2"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3"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4"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5"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6"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7"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8"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59"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0"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0"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p:cNvGrpSpPr/>
          <p:nvPr userDrawn="1"/>
        </p:nvGrpSpPr>
        <p:grpSpPr>
          <a:xfrm>
            <a:off x="528706" y="867990"/>
            <a:ext cx="2433027" cy="0"/>
            <a:chOff x="7460343" y="1311756"/>
            <a:chExt cx="2433027" cy="0"/>
          </a:xfrm>
        </p:grpSpPr>
        <p:cxnSp>
          <p:nvCxnSpPr>
            <p:cNvPr id="64" name="直接连接符 63"/>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sp>
        <p:nvSpPr>
          <p:cNvPr id="125"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71" name="文本框 70"/>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57"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66" name="图片占位符 65"/>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3" name="图片占位符 2"/>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4" name="图片占位符 3"/>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
        <p:nvSpPr>
          <p:cNvPr id="5" name="图片占位符 4"/>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2546350" y="1186670"/>
            <a:ext cx="6170930" cy="2242330"/>
          </a:xfrm>
        </p:spPr>
        <p:txBody>
          <a:bodyPr/>
          <a:lstStyle/>
          <a:p>
            <a:endParaRPr lang="zh-CN" altLang="en-US"/>
          </a:p>
        </p:txBody>
      </p:sp>
      <p:sp>
        <p:nvSpPr>
          <p:cNvPr id="3" name="图片占位符 2"/>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p:cNvSpPr>
            <a:spLocks noGrp="1"/>
          </p:cNvSpPr>
          <p:nvPr>
            <p:ph type="pic" sz="quarter" idx="13"/>
          </p:nvPr>
        </p:nvSpPr>
        <p:spPr>
          <a:xfrm>
            <a:off x="8839200" y="1186670"/>
            <a:ext cx="2499360" cy="4767090"/>
          </a:xfrm>
          <a:prstGeom prst="rect">
            <a:avLst/>
          </a:prstGeom>
        </p:spPr>
        <p:txBody>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pitchFamily="34" charset="-122"/>
                <a:cs typeface="+mn-ea"/>
                <a:sym typeface="+mn-lt"/>
              </a:endParaRPr>
            </a:p>
          </p:txBody>
        </p:sp>
      </p:grpSp>
      <p:grpSp>
        <p:nvGrpSpPr>
          <p:cNvPr id="11" name="组合 10"/>
          <p:cNvGrpSpPr/>
          <p:nvPr userDrawn="1"/>
        </p:nvGrpSpPr>
        <p:grpSpPr>
          <a:xfrm>
            <a:off x="2425132" y="3183822"/>
            <a:ext cx="1945700" cy="1941162"/>
            <a:chOff x="2105799" y="20055838"/>
            <a:chExt cx="6748090" cy="6732363"/>
          </a:xfrm>
          <a:solidFill>
            <a:schemeClr val="accent1"/>
          </a:solid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2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34"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41" name="文本占位符 40"/>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2" name="文本占位符 40"/>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3" name="文本占位符 40"/>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4" name="文本占位符 40"/>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36" name="文本占位符 40"/>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2" name="文本框 1"/>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pitchFamily="34" charset="-122"/>
                <a:ea typeface="+mn-ea"/>
                <a:cs typeface="+mn-cs"/>
              </a:defRPr>
            </a:lvl1pPr>
            <a:lvl2pPr marL="457200" indent="0">
              <a:buNone/>
              <a:defRPr/>
            </a:lvl2pPr>
          </a:lstStyle>
          <a:p>
            <a:pPr lvl="0"/>
            <a:r>
              <a:rPr lang="zh-CN" altLang="en-US" dirty="0"/>
              <a:t>输入目录标题</a:t>
            </a:r>
            <a:endParaRPr lang="zh-CN" altLang="en-US" dirty="0"/>
          </a:p>
        </p:txBody>
      </p:sp>
      <p:sp>
        <p:nvSpPr>
          <p:cNvPr id="48" name="文本框 47"/>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
        <p:nvSpPr>
          <p:cNvPr id="2" name="图片占位符 1"/>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pitchFamily="3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pitchFamily="3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pitchFamily="34" charset="-122"/>
              <a:ea typeface="微软雅黑" panose="020B0503020204020204" pitchFamily="3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cxnSp>
        <p:nvCxnSpPr>
          <p:cNvPr id="70" name="直接连接符 69"/>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XX</a:t>
            </a:r>
            <a:endParaRPr lang="zh-CN" altLang="en-US" dirty="0"/>
          </a:p>
        </p:txBody>
      </p:sp>
      <p:sp>
        <p:nvSpPr>
          <p:cNvPr id="127" name="文本占位符 3"/>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B0604020202020204"/>
                <a:ea typeface="微软雅黑" panose="020B0503020204020204" pitchFamily="34" charset="-122"/>
                <a:cs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输入标题文本</a:t>
            </a:r>
            <a:endParaRPr lang="zh-CN" altLang="en-US" dirty="0"/>
          </a:p>
        </p:txBody>
      </p:sp>
      <p:pic>
        <p:nvPicPr>
          <p:cNvPr id="128" name="图形 127"/>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p:cNvGrpSpPr/>
          <p:nvPr userDrawn="1"/>
        </p:nvGrpSpPr>
        <p:grpSpPr>
          <a:xfrm>
            <a:off x="1654090" y="1145460"/>
            <a:ext cx="1477533" cy="108755"/>
            <a:chOff x="4616246" y="3878362"/>
            <a:chExt cx="5571416" cy="410087"/>
          </a:xfrm>
          <a:solidFill>
            <a:schemeClr val="tx1">
              <a:alpha val="80000"/>
            </a:schemeClr>
          </a:solidFill>
        </p:grpSpPr>
        <p:sp>
          <p:nvSpPr>
            <p:cNvPr id="6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1"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3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38" name="组合 137"/>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0"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1"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2"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3"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4"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5"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6"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7"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8"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51" name="组合 150"/>
          <p:cNvGrpSpPr/>
          <p:nvPr userDrawn="1"/>
        </p:nvGrpSpPr>
        <p:grpSpPr>
          <a:xfrm>
            <a:off x="882188" y="613507"/>
            <a:ext cx="664422" cy="662874"/>
            <a:chOff x="2105799" y="20055838"/>
            <a:chExt cx="6748090" cy="6732363"/>
          </a:xfrm>
          <a:solidFill>
            <a:schemeClr val="accent1">
              <a:alpha val="80000"/>
            </a:schemeClr>
          </a:solidFill>
        </p:grpSpPr>
        <p:sp>
          <p:nvSpPr>
            <p:cNvPr id="15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5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2"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3"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4"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5"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6"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7"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8"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69"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0"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1"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2"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3"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74"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sp>
        <p:nvSpPr>
          <p:cNvPr id="5" name="矩形 4"/>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rPr>
              <a:t>PART</a:t>
            </a:r>
            <a:endParaRPr kumimoji="0" lang="zh-CN" altLang="en-US" sz="4000" b="0" i="0" u="none" strike="noStrike" kern="1200" cap="none" spc="0" normalizeH="0" baseline="0" dirty="0">
              <a:ln>
                <a:noFill/>
              </a:ln>
              <a:solidFill>
                <a:prstClr val="white"/>
              </a:solidFill>
              <a:effectLst/>
              <a:uLnTx/>
              <a:uFillTx/>
              <a:latin typeface="Arial" panose="020B0604020202020204"/>
              <a:ea typeface="微软雅黑" panose="020B0503020204020204" pitchFamily="34" charset="-122"/>
              <a:cs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sp>
        <p:nvSpPr>
          <p:cNvPr id="63" name="椭圆 62"/>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ea"/>
              <a:sym typeface="+mn-lt"/>
            </a:endParaRPr>
          </a:p>
        </p:txBody>
      </p:sp>
      <p:grpSp>
        <p:nvGrpSpPr>
          <p:cNvPr id="64" name="组合 63"/>
          <p:cNvGrpSpPr/>
          <p:nvPr/>
        </p:nvGrpSpPr>
        <p:grpSpPr>
          <a:xfrm>
            <a:off x="5317814" y="741574"/>
            <a:ext cx="1614432" cy="1610666"/>
            <a:chOff x="2105799" y="20055838"/>
            <a:chExt cx="6748090" cy="6732363"/>
          </a:xfrm>
          <a:solidFill>
            <a:schemeClr val="accent1"/>
          </a:solidFill>
        </p:grpSpPr>
        <p:sp>
          <p:nvSpPr>
            <p:cNvPr id="6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7"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8"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69"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7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29"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0"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1"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2"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3"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4"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5"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6"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7"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8"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39"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0"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1"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2"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3"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4"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5"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sp>
          <p:nvSpPr>
            <p:cNvPr id="146"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ea"/>
                <a:sym typeface="+mn-lt"/>
              </a:endParaRPr>
            </a:p>
          </p:txBody>
        </p:sp>
      </p:grpSp>
      <p:sp>
        <p:nvSpPr>
          <p:cNvPr id="147" name="标题 1"/>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B0604020202020204"/>
                <a:ea typeface="微软雅黑" panose="020B0503020204020204" pitchFamily="34" charset="-122"/>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defRPr/>
            </a:pPr>
            <a:r>
              <a:rPr lang="zh-CN" altLang="en-US" dirty="0"/>
              <a:t>单击此处编辑结束语</a:t>
            </a:r>
            <a:endParaRPr lang="zh-CN" altLang="en-US" dirty="0"/>
          </a:p>
        </p:txBody>
      </p:sp>
      <p:sp>
        <p:nvSpPr>
          <p:cNvPr id="148" name="副标题 2"/>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B0604020202020204"/>
                <a:ea typeface="微软雅黑" panose="020B0503020204020204" pitchFamily="34" charset="-122"/>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sp>
        <p:nvSpPr>
          <p:cNvPr id="176"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p:cNvGrpSpPr/>
          <p:nvPr userDrawn="1"/>
        </p:nvGrpSpPr>
        <p:grpSpPr>
          <a:xfrm>
            <a:off x="10177780" y="329882"/>
            <a:ext cx="1512002" cy="444892"/>
            <a:chOff x="9556201" y="498129"/>
            <a:chExt cx="1993881" cy="586680"/>
          </a:xfrm>
        </p:grpSpPr>
        <p:grpSp>
          <p:nvGrpSpPr>
            <p:cNvPr id="122" name="组合 121"/>
            <p:cNvGrpSpPr/>
            <p:nvPr userDrawn="1"/>
          </p:nvGrpSpPr>
          <p:grpSpPr>
            <a:xfrm>
              <a:off x="10239376" y="968937"/>
              <a:ext cx="1307697" cy="96254"/>
              <a:chOff x="4616246" y="3878362"/>
              <a:chExt cx="5571416" cy="410087"/>
            </a:xfrm>
            <a:solidFill>
              <a:schemeClr val="tx1">
                <a:alpha val="80000"/>
              </a:schemeClr>
            </a:solidFill>
          </p:grpSpPr>
          <p:sp>
            <p:nvSpPr>
              <p:cNvPr id="160"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1"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2"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3"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4"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5"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6"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7"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8"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69"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0"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1"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2"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3"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4"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75"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3" name="组合 122"/>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49"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0"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1"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2"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3"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4"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5"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6"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7"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8"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59"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124" name="组合 123"/>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6"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7"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8"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9"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0"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1"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2"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3"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4"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8"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39"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0"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1"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2"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3"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4"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5"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6"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47"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grpSp>
        <p:nvGrpSpPr>
          <p:cNvPr id="177" name="组合 176"/>
          <p:cNvGrpSpPr/>
          <p:nvPr userDrawn="1"/>
        </p:nvGrpSpPr>
        <p:grpSpPr>
          <a:xfrm>
            <a:off x="528706" y="867990"/>
            <a:ext cx="2433027" cy="0"/>
            <a:chOff x="7460343" y="1311756"/>
            <a:chExt cx="2433027" cy="0"/>
          </a:xfrm>
        </p:grpSpPr>
        <p:cxnSp>
          <p:nvCxnSpPr>
            <p:cNvPr id="178" name="直接连接符 177"/>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fld>
            <a:r>
              <a:rPr lang="zh-CN" altLang="en-US"/>
              <a:t> </a:t>
            </a:r>
            <a:r>
              <a:rPr lang="en-US" altLang="zh-CN"/>
              <a:t>&gt;</a:t>
            </a:r>
            <a:endParaRPr lang="zh-CN" altLang="en-US" dirty="0"/>
          </a:p>
        </p:txBody>
      </p:sp>
      <p:sp>
        <p:nvSpPr>
          <p:cNvPr id="63"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3" name="文本占位符 2"/>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pPr>
            <a:r>
              <a:rPr lang="zh-CN" altLang="en-US" dirty="0"/>
              <a:t>单击此处输入本页的结论单击此处输入本页的结论单击此处输入本页的结论</a:t>
            </a:r>
            <a:endParaRPr lang="zh-CN" altLang="en-US" dirty="0"/>
          </a:p>
        </p:txBody>
      </p:sp>
      <p:sp>
        <p:nvSpPr>
          <p:cNvPr id="64" name="文本框 63"/>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p:cNvGrpSpPr/>
          <p:nvPr userDrawn="1"/>
        </p:nvGrpSpPr>
        <p:grpSpPr>
          <a:xfrm>
            <a:off x="10177780" y="329882"/>
            <a:ext cx="1512002" cy="444892"/>
            <a:chOff x="9556201" y="498129"/>
            <a:chExt cx="1993881" cy="586680"/>
          </a:xfrm>
        </p:grpSpPr>
        <p:grpSp>
          <p:nvGrpSpPr>
            <p:cNvPr id="66" name="组合 65"/>
            <p:cNvGrpSpPr/>
            <p:nvPr userDrawn="1"/>
          </p:nvGrpSpPr>
          <p:grpSpPr>
            <a:xfrm>
              <a:off x="10239376" y="968937"/>
              <a:ext cx="1307697" cy="96254"/>
              <a:chOff x="4616246" y="3878362"/>
              <a:chExt cx="5571416" cy="410087"/>
            </a:xfrm>
            <a:solidFill>
              <a:schemeClr val="tx1">
                <a:alpha val="80000"/>
              </a:schemeClr>
            </a:solidFill>
          </p:grpSpPr>
          <p:sp>
            <p:nvSpPr>
              <p:cNvPr id="68"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69"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0"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2"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3"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4"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5"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6"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7"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8"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79"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0"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1"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2"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3"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4"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85" name="组合 84"/>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7"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8"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89"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0"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1"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2"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3"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4"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5"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6"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97"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grpSp>
          <p:nvGrpSpPr>
            <p:cNvPr id="98" name="组合 97"/>
            <p:cNvGrpSpPr/>
            <p:nvPr userDrawn="1"/>
          </p:nvGrpSpPr>
          <p:grpSpPr>
            <a:xfrm>
              <a:off x="9556201" y="498129"/>
              <a:ext cx="588050" cy="586680"/>
              <a:chOff x="2105799" y="20055838"/>
              <a:chExt cx="6748090" cy="6732363"/>
            </a:xfrm>
            <a:solidFill>
              <a:schemeClr val="accent1">
                <a:alpha val="80000"/>
              </a:schemeClr>
            </a:solidFill>
          </p:grpSpPr>
          <p:sp>
            <p:nvSpPr>
              <p:cNvPr id="99"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0"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1"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2"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3"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4"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5"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6"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7"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8"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09"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0"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1"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2"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3"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4"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5"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6"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7"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8"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19"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0"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sp>
            <p:nvSpPr>
              <p:cNvPr id="121"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pitchFamily="34" charset="-122"/>
                  <a:cs typeface="+mn-cs"/>
                </a:endParaRPr>
              </a:p>
            </p:txBody>
          </p:sp>
        </p:grpSp>
      </p:grpSp>
      <p:cxnSp>
        <p:nvCxnSpPr>
          <p:cNvPr id="122" name="直接连接符 121"/>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dirty="0" smtClean="0"/>
            </a:fld>
            <a:r>
              <a:rPr lang="zh-CN" altLang="en-US" dirty="0"/>
              <a:t> </a:t>
            </a:r>
            <a:r>
              <a:rPr lang="en-US" altLang="zh-CN" dirty="0"/>
              <a:t>&gt;</a:t>
            </a:r>
            <a:endParaRPr lang="zh-CN" altLang="en-US" dirty="0"/>
          </a:p>
        </p:txBody>
      </p:sp>
      <p:cxnSp>
        <p:nvCxnSpPr>
          <p:cNvPr id="71" name="直接连接符 70"/>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endParaRPr lang="zh-CN" altLang="en-US" dirty="0"/>
          </a:p>
        </p:txBody>
      </p:sp>
      <p:sp>
        <p:nvSpPr>
          <p:cNvPr id="63" name="文本框 62"/>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endParaRPr lang="zh-CN" altLang="en-US" sz="12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4" Type="http://schemas.openxmlformats.org/officeDocument/2006/relationships/theme" Target="../theme/theme2.xml"/><Relationship Id="rId23" Type="http://schemas.openxmlformats.org/officeDocument/2006/relationships/slideLayout" Target="../slideLayouts/slideLayout43.xml"/><Relationship Id="rId22" Type="http://schemas.openxmlformats.org/officeDocument/2006/relationships/slideLayout" Target="../slideLayouts/slideLayout42.xml"/><Relationship Id="rId21" Type="http://schemas.openxmlformats.org/officeDocument/2006/relationships/slideLayout" Target="../slideLayouts/slideLayout41.xml"/><Relationship Id="rId20" Type="http://schemas.openxmlformats.org/officeDocument/2006/relationships/slideLayout" Target="../slideLayouts/slideLayout40.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jpeg"/><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5.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0"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文本框 68"/>
          <p:cNvSpPr txBox="1"/>
          <p:nvPr/>
        </p:nvSpPr>
        <p:spPr>
          <a:xfrm>
            <a:off x="1405479" y="4885466"/>
            <a:ext cx="2464761"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white">
                    <a:lumMod val="50000"/>
                  </a:prstClr>
                </a:solidFill>
                <a:latin typeface="Arial" panose="020B0604020202020204" pitchFamily="34" charset="0"/>
                <a:ea typeface="微软雅黑" panose="020B0503020204020204" pitchFamily="34" charset="-122"/>
                <a:cs typeface="+mn-ea"/>
                <a:sym typeface="Arial" panose="020B0604020202020204" pitchFamily="34" charset="0"/>
              </a:rPr>
              <a:t>制作</a:t>
            </a:r>
            <a:r>
              <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人：王渝皓</a:t>
            </a:r>
            <a:endPar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p:cNvSpPr txBox="1"/>
          <p:nvPr/>
        </p:nvSpPr>
        <p:spPr>
          <a:xfrm>
            <a:off x="141605" y="2392680"/>
            <a:ext cx="7490460" cy="706755"/>
          </a:xfrm>
          <a:prstGeom prst="rect">
            <a:avLst/>
          </a:prstGeom>
          <a:noFill/>
        </p:spPr>
        <p:txBody>
          <a:bodyPr wrap="square" rtlCol="0">
            <a:spAutoFit/>
          </a:bodyPr>
          <a:p>
            <a:pPr algn="ctr"/>
            <a:r>
              <a:rPr lang="en-US" altLang="zh-CN" sz="4000" dirty="0" smtClean="0">
                <a:latin typeface="Arial" panose="020B0604020202020204" pitchFamily="34" charset="0"/>
                <a:ea typeface="微软雅黑" panose="020B0503020204020204" pitchFamily="34" charset="-122"/>
                <a:cs typeface="+mn-ea"/>
                <a:sym typeface="Arial" panose="020B0604020202020204" pitchFamily="34" charset="0"/>
              </a:rPr>
              <a:t>Program Optimization</a:t>
            </a:r>
            <a:endParaRPr lang="en-US" altLang="zh-CN" sz="4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i7"/>
          <p:cNvPicPr>
            <a:picLocks noChangeAspect="1"/>
          </p:cNvPicPr>
          <p:nvPr/>
        </p:nvPicPr>
        <p:blipFill>
          <a:blip r:embed="rId1"/>
          <a:stretch>
            <a:fillRect/>
          </a:stretch>
        </p:blipFill>
        <p:spPr>
          <a:xfrm>
            <a:off x="376555" y="58420"/>
            <a:ext cx="6126480" cy="1752600"/>
          </a:xfrm>
          <a:prstGeom prst="rect">
            <a:avLst/>
          </a:prstGeom>
        </p:spPr>
      </p:pic>
      <p:sp>
        <p:nvSpPr>
          <p:cNvPr id="3" name="文本框 2"/>
          <p:cNvSpPr txBox="1"/>
          <p:nvPr/>
        </p:nvSpPr>
        <p:spPr>
          <a:xfrm>
            <a:off x="464185" y="2152015"/>
            <a:ext cx="9918700" cy="706755"/>
          </a:xfrm>
          <a:prstGeom prst="rect">
            <a:avLst/>
          </a:prstGeom>
          <a:noFill/>
        </p:spPr>
        <p:txBody>
          <a:bodyPr wrap="none" rtlCol="0">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从上图可以发现，除了整数加法，函数</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combine4</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的测量值与处理器的延迟界限是一样的</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这表明，这些函数的性能是由所执行的  求和  或者  乘积  运算主宰的。</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464185" y="3485515"/>
            <a:ext cx="8445500" cy="398780"/>
          </a:xfrm>
          <a:prstGeom prst="rect">
            <a:avLst/>
          </a:prstGeom>
          <a:noFill/>
        </p:spPr>
        <p:txBody>
          <a:bodyPr wrap="square" rtlCol="0">
            <a:spAutoFit/>
          </a:bodyPr>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关键路径：某种运算的操作序列形成的限制程序性能的路径。</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483553" y="4380865"/>
            <a:ext cx="128333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抽象模型</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p:cNvPicPr>
            <a:picLocks noChangeAspect="1"/>
          </p:cNvPicPr>
          <p:nvPr/>
        </p:nvPicPr>
        <p:blipFill>
          <a:blip r:embed="rId1"/>
          <a:stretch>
            <a:fillRect/>
          </a:stretch>
        </p:blipFill>
        <p:spPr>
          <a:xfrm>
            <a:off x="784860" y="792480"/>
            <a:ext cx="10443210" cy="52730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2"/>
          <p:cNvPicPr>
            <a:picLocks noChangeAspect="1"/>
          </p:cNvPicPr>
          <p:nvPr/>
        </p:nvPicPr>
        <p:blipFill>
          <a:blip r:embed="rId1"/>
          <a:stretch>
            <a:fillRect/>
          </a:stretch>
        </p:blipFill>
        <p:spPr>
          <a:xfrm>
            <a:off x="323215" y="668020"/>
            <a:ext cx="5024755" cy="5521325"/>
          </a:xfrm>
          <a:prstGeom prst="rect">
            <a:avLst/>
          </a:prstGeom>
        </p:spPr>
      </p:pic>
      <p:pic>
        <p:nvPicPr>
          <p:cNvPr id="3" name="图片 2" descr="3"/>
          <p:cNvPicPr>
            <a:picLocks noChangeAspect="1"/>
          </p:cNvPicPr>
          <p:nvPr/>
        </p:nvPicPr>
        <p:blipFill>
          <a:blip r:embed="rId2"/>
          <a:stretch>
            <a:fillRect/>
          </a:stretch>
        </p:blipFill>
        <p:spPr>
          <a:xfrm>
            <a:off x="5651500" y="791210"/>
            <a:ext cx="6250940" cy="4625975"/>
          </a:xfrm>
          <a:prstGeom prst="rect">
            <a:avLst/>
          </a:prstGeom>
        </p:spPr>
      </p:pic>
      <p:sp>
        <p:nvSpPr>
          <p:cNvPr id="4" name="文本框 3"/>
          <p:cNvSpPr txBox="1"/>
          <p:nvPr/>
        </p:nvSpPr>
        <p:spPr>
          <a:xfrm>
            <a:off x="5651500" y="5722620"/>
            <a:ext cx="6123940" cy="398780"/>
          </a:xfrm>
          <a:prstGeom prst="rect">
            <a:avLst/>
          </a:prstGeom>
          <a:noFill/>
        </p:spPr>
        <p:txBody>
          <a:bodyPr wrap="none" rtlCol="0">
            <a:spAutoFit/>
          </a:bodyPr>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白色边框：</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不直接影响数据流，不连接寄存器形成链</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4"/>
          <p:cNvPicPr>
            <a:picLocks noChangeAspect="1"/>
          </p:cNvPicPr>
          <p:nvPr/>
        </p:nvPicPr>
        <p:blipFill>
          <a:blip r:embed="rId1"/>
          <a:stretch>
            <a:fillRect/>
          </a:stretch>
        </p:blipFill>
        <p:spPr>
          <a:xfrm>
            <a:off x="936625" y="281940"/>
            <a:ext cx="3138170" cy="6294120"/>
          </a:xfrm>
          <a:prstGeom prst="rect">
            <a:avLst/>
          </a:prstGeom>
        </p:spPr>
      </p:pic>
      <p:sp>
        <p:nvSpPr>
          <p:cNvPr id="3" name="文本框 2"/>
          <p:cNvSpPr txBox="1"/>
          <p:nvPr/>
        </p:nvSpPr>
        <p:spPr>
          <a:xfrm>
            <a:off x="5168900" y="998855"/>
            <a:ext cx="6232525" cy="2553335"/>
          </a:xfrm>
          <a:prstGeom prst="rect">
            <a:avLst/>
          </a:prstGeom>
          <a:noFill/>
        </p:spPr>
        <p:txBody>
          <a:bodyPr wrap="square" rtlCol="0">
            <a:spAutoFit/>
          </a:bodyPr>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该图为</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n</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次迭代的数据流表示。</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形成了两条链，对应于操作</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mul</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和</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add</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假设浮点乘法的延迟为</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5</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个周期，而整数加法延迟</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 为</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1</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个周期。因此左边的链会成为关键路径，需要</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5n</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个周期执行，而右边只需</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n</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个。</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 故，右边不会制约程序的性能。</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maybe last"/>
          <p:cNvPicPr>
            <a:picLocks noChangeAspect="1"/>
          </p:cNvPicPr>
          <p:nvPr/>
        </p:nvPicPr>
        <p:blipFill>
          <a:blip r:embed="rId1"/>
          <a:stretch>
            <a:fillRect/>
          </a:stretch>
        </p:blipFill>
        <p:spPr>
          <a:xfrm>
            <a:off x="560705" y="1962150"/>
            <a:ext cx="4968875" cy="3986530"/>
          </a:xfrm>
          <a:prstGeom prst="rect">
            <a:avLst/>
          </a:prstGeom>
        </p:spPr>
      </p:pic>
      <p:sp>
        <p:nvSpPr>
          <p:cNvPr id="3" name="文本框 2"/>
          <p:cNvSpPr txBox="1"/>
          <p:nvPr/>
        </p:nvSpPr>
        <p:spPr>
          <a:xfrm>
            <a:off x="354965" y="332740"/>
            <a:ext cx="1198880" cy="398780"/>
          </a:xfrm>
          <a:prstGeom prst="rect">
            <a:avLst/>
          </a:prstGeom>
          <a:noFill/>
        </p:spPr>
        <p:txBody>
          <a:bodyPr wrap="non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循环展开</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2304098" y="6114415"/>
            <a:ext cx="114236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2X1</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展开</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560388" y="1153160"/>
            <a:ext cx="5347335" cy="706755"/>
          </a:xfrm>
          <a:prstGeom prst="rect">
            <a:avLst/>
          </a:prstGeom>
          <a:noFill/>
        </p:spPr>
        <p:txBody>
          <a:bodyPr wrap="none" rtlCol="0">
            <a:spAutoFit/>
          </a:bodyPr>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循环展开是一种程序变换，通过增加</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每次迭代</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计算的元素数量，减少循环的迭代次数。</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descr="last"/>
          <p:cNvPicPr>
            <a:picLocks noChangeAspect="1"/>
          </p:cNvPicPr>
          <p:nvPr/>
        </p:nvPicPr>
        <p:blipFill>
          <a:blip r:embed="rId2"/>
          <a:stretch>
            <a:fillRect/>
          </a:stretch>
        </p:blipFill>
        <p:spPr>
          <a:xfrm>
            <a:off x="5908040" y="2956560"/>
            <a:ext cx="6052185" cy="24917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80085" y="2969260"/>
            <a:ext cx="2071370" cy="46164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CONTENTS</a:t>
            </a:r>
            <a:endParaRPr kumimoji="0" lang="zh-CN" altLang="en-US" sz="2400" b="0" i="0" u="none" strike="noStrike" kern="1200" cap="none" spc="-40" normalizeH="0" baseline="0" noProof="0" dirty="0">
              <a:ln>
                <a:noFill/>
              </a:ln>
              <a:solidFill>
                <a:schemeClr val="accent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p:cNvSpPr/>
          <p:nvPr/>
        </p:nvSpPr>
        <p:spPr>
          <a:xfrm>
            <a:off x="3657600" y="1012372"/>
            <a:ext cx="8534400" cy="4833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6" name="组合 25"/>
          <p:cNvGrpSpPr/>
          <p:nvPr/>
        </p:nvGrpSpPr>
        <p:grpSpPr>
          <a:xfrm>
            <a:off x="4906540" y="1536149"/>
            <a:ext cx="4385945" cy="584775"/>
            <a:chOff x="4532498" y="4323460"/>
            <a:chExt cx="4385945" cy="584775"/>
          </a:xfrm>
        </p:grpSpPr>
        <p:sp>
          <p:nvSpPr>
            <p:cNvPr id="27" name="文本框 26"/>
            <p:cNvSpPr txBox="1"/>
            <p:nvPr/>
          </p:nvSpPr>
          <p:spPr>
            <a:xfrm>
              <a:off x="5265288" y="4355845"/>
              <a:ext cx="365315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CPE</a:t>
              </a:r>
              <a:endParaRPr kumimoji="0" lang="en-US" altLang="zh-CN"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文本框 28"/>
            <p:cNvSpPr txBox="1"/>
            <p:nvPr/>
          </p:nvSpPr>
          <p:spPr>
            <a:xfrm>
              <a:off x="4532498" y="432346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组合 29"/>
          <p:cNvGrpSpPr/>
          <p:nvPr/>
        </p:nvGrpSpPr>
        <p:grpSpPr>
          <a:xfrm>
            <a:off x="4906540" y="2525086"/>
            <a:ext cx="3921459" cy="584775"/>
            <a:chOff x="8025569" y="4309404"/>
            <a:chExt cx="3921459" cy="584775"/>
          </a:xfrm>
        </p:grpSpPr>
        <p:sp>
          <p:nvSpPr>
            <p:cNvPr id="31" name="文本框 30"/>
            <p:cNvSpPr txBox="1"/>
            <p:nvPr/>
          </p:nvSpPr>
          <p:spPr>
            <a:xfrm>
              <a:off x="8783203" y="4355934"/>
              <a:ext cx="316382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优化的局限性</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p:cNvSpPr txBox="1"/>
            <p:nvPr/>
          </p:nvSpPr>
          <p:spPr>
            <a:xfrm>
              <a:off x="8025569" y="430940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组合 35"/>
          <p:cNvGrpSpPr/>
          <p:nvPr/>
        </p:nvGrpSpPr>
        <p:grpSpPr>
          <a:xfrm rot="0">
            <a:off x="4890135" y="3502660"/>
            <a:ext cx="3937635" cy="584835"/>
            <a:chOff x="4517355" y="5469524"/>
            <a:chExt cx="3937535" cy="584775"/>
          </a:xfrm>
        </p:grpSpPr>
        <p:sp>
          <p:nvSpPr>
            <p:cNvPr id="37" name="文本框 36"/>
            <p:cNvSpPr txBox="1"/>
            <p:nvPr/>
          </p:nvSpPr>
          <p:spPr>
            <a:xfrm>
              <a:off x="5291065" y="5532363"/>
              <a:ext cx="3163825" cy="52191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优化的方法</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p:cNvSpPr txBox="1"/>
            <p:nvPr/>
          </p:nvSpPr>
          <p:spPr>
            <a:xfrm>
              <a:off x="4517355" y="5469524"/>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1" name="组合 40"/>
          <p:cNvGrpSpPr/>
          <p:nvPr/>
        </p:nvGrpSpPr>
        <p:grpSpPr>
          <a:xfrm rot="0">
            <a:off x="4906645" y="4524375"/>
            <a:ext cx="4800600" cy="584835"/>
            <a:chOff x="8025569" y="5481330"/>
            <a:chExt cx="4800229" cy="584775"/>
          </a:xfrm>
        </p:grpSpPr>
        <p:sp>
          <p:nvSpPr>
            <p:cNvPr id="42" name="文本框 41"/>
            <p:cNvSpPr txBox="1"/>
            <p:nvPr/>
          </p:nvSpPr>
          <p:spPr>
            <a:xfrm>
              <a:off x="8783065" y="5509267"/>
              <a:ext cx="4042733" cy="521916"/>
            </a:xfrm>
            <a:prstGeom prst="rect">
              <a:avLst/>
            </a:prstGeom>
            <a:noFill/>
          </p:spPr>
          <p:txBody>
            <a:bodyPr wrap="square" rtlCol="0">
              <a:spAutoFit/>
            </a:bodyPr>
            <a:lstStyle>
              <a:defPPr>
                <a:defRPr lang="zh-CN"/>
              </a:defPPr>
              <a:lvl1pPr marR="0" lvl="0" indent="0" fontAlgn="auto">
                <a:lnSpc>
                  <a:spcPct val="100000"/>
                </a:lnSpc>
                <a:spcBef>
                  <a:spcPts val="0"/>
                </a:spcBef>
                <a:spcAft>
                  <a:spcPts val="0"/>
                </a:spcAft>
                <a:buClrTx/>
                <a:buSzTx/>
                <a:buFontTx/>
                <a:buNone/>
                <a:defRPr kumimoji="0" sz="2800" b="0" i="0" u="none" strike="noStrike" cap="none" spc="600" normalizeH="0" baseline="0">
                  <a:ln>
                    <a:noFill/>
                  </a:ln>
                  <a:solidFill>
                    <a:prstClr val="white"/>
                  </a:solidFill>
                  <a:effectLst/>
                  <a:uLnTx/>
                  <a:uFillTx/>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处理器的整体操作</a:t>
              </a:r>
              <a:endParaRPr kumimoji="0" lang="zh-CN" altLang="en-US" sz="2800" b="0" i="0" u="none" strike="noStrike" kern="1200" cap="none" spc="60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文本框 42"/>
            <p:cNvSpPr txBox="1"/>
            <p:nvPr/>
          </p:nvSpPr>
          <p:spPr>
            <a:xfrm>
              <a:off x="8025569" y="5481330"/>
              <a:ext cx="97108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04</a:t>
              </a:r>
              <a:endParaRPr kumimoji="0" lang="zh-CN" altLang="en-US" sz="32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3565" y="979805"/>
            <a:ext cx="4852670"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每元素的周期数（</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C</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ycles Per Element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a:xfrm>
            <a:off x="583565" y="1821815"/>
            <a:ext cx="2016760"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周期</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元素  图像</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583248" y="2717165"/>
            <a:ext cx="469836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最小二乘法的拟合 </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T=CPE*n+Overhead</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541020" y="3639185"/>
            <a:ext cx="4345940" cy="64516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吞吐量界限给出了</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CPE</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的最小界限。</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1600" dirty="0" smtClean="0">
                <a:latin typeface="Arial" panose="020B0604020202020204" pitchFamily="34" charset="0"/>
                <a:ea typeface="微软雅黑" panose="020B0503020204020204" pitchFamily="34" charset="-122"/>
                <a:cs typeface="+mn-ea"/>
                <a:sym typeface="Arial" panose="020B0604020202020204" pitchFamily="34" charset="0"/>
              </a:rPr>
              <a:t>（吞吐量界限是程序性能的终极界限）</a:t>
            </a:r>
            <a:endParaRPr lang="zh-CN" altLang="en-US" sz="16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descr="cpe"/>
          <p:cNvPicPr>
            <a:picLocks noChangeAspect="1"/>
          </p:cNvPicPr>
          <p:nvPr/>
        </p:nvPicPr>
        <p:blipFill>
          <a:blip r:embed="rId1"/>
          <a:stretch>
            <a:fillRect/>
          </a:stretch>
        </p:blipFill>
        <p:spPr>
          <a:xfrm>
            <a:off x="5352415" y="1470660"/>
            <a:ext cx="6080760" cy="35661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17500" y="628015"/>
            <a:ext cx="1452880" cy="398780"/>
          </a:xfrm>
          <a:prstGeom prst="rect">
            <a:avLst/>
          </a:prstGeom>
          <a:noFill/>
        </p:spPr>
        <p:txBody>
          <a:bodyPr wrap="non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优化的方法</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1044893" y="1786255"/>
            <a:ext cx="458533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消除循环的低效率（循环变量的外移</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298132" y="4087495"/>
            <a:ext cx="4965065" cy="706755"/>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更简洁的计算方法</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                         例如，</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16*x  </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用  </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x&lt;&lt;4  </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代替</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6" name="图片 5" descr="循环不变量外移"/>
          <p:cNvPicPr>
            <a:picLocks noChangeAspect="1"/>
          </p:cNvPicPr>
          <p:nvPr/>
        </p:nvPicPr>
        <p:blipFill>
          <a:blip r:embed="rId1"/>
          <a:stretch>
            <a:fillRect/>
          </a:stretch>
        </p:blipFill>
        <p:spPr>
          <a:xfrm>
            <a:off x="2190750" y="2251710"/>
            <a:ext cx="7137400" cy="1562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36333" y="1363980"/>
            <a:ext cx="229933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共享公共子表达式</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共享表达式"/>
          <p:cNvPicPr>
            <a:picLocks noChangeAspect="1"/>
          </p:cNvPicPr>
          <p:nvPr/>
        </p:nvPicPr>
        <p:blipFill>
          <a:blip r:embed="rId1"/>
          <a:stretch>
            <a:fillRect/>
          </a:stretch>
        </p:blipFill>
        <p:spPr>
          <a:xfrm>
            <a:off x="2038350" y="1874520"/>
            <a:ext cx="7368540" cy="1569720"/>
          </a:xfrm>
          <a:prstGeom prst="rect">
            <a:avLst/>
          </a:prstGeom>
        </p:spPr>
      </p:pic>
      <p:sp>
        <p:nvSpPr>
          <p:cNvPr id="4" name="文本框 3"/>
          <p:cNvSpPr txBox="1"/>
          <p:nvPr/>
        </p:nvSpPr>
        <p:spPr>
          <a:xfrm>
            <a:off x="2473960" y="3741420"/>
            <a:ext cx="4641850" cy="398780"/>
          </a:xfrm>
          <a:prstGeom prst="rect">
            <a:avLst/>
          </a:prstGeom>
          <a:noFill/>
        </p:spPr>
        <p:txBody>
          <a:bodyPr wrap="none" rtlCol="0">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其实实际上是在  消除不必要的内存引用</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descr="共享表达式2"/>
          <p:cNvPicPr>
            <a:picLocks noChangeAspect="1"/>
          </p:cNvPicPr>
          <p:nvPr/>
        </p:nvPicPr>
        <p:blipFill>
          <a:blip r:embed="rId2"/>
          <a:stretch>
            <a:fillRect/>
          </a:stretch>
        </p:blipFill>
        <p:spPr>
          <a:xfrm>
            <a:off x="2038985" y="4251325"/>
            <a:ext cx="7368540" cy="19126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02373" y="774700"/>
            <a:ext cx="204533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减少过程的调用</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程序调用1"/>
          <p:cNvPicPr>
            <a:picLocks noChangeAspect="1"/>
          </p:cNvPicPr>
          <p:nvPr/>
        </p:nvPicPr>
        <p:blipFill>
          <a:blip r:embed="rId1"/>
          <a:stretch>
            <a:fillRect/>
          </a:stretch>
        </p:blipFill>
        <p:spPr>
          <a:xfrm>
            <a:off x="1287780" y="1173480"/>
            <a:ext cx="3343275" cy="1379855"/>
          </a:xfrm>
          <a:prstGeom prst="rect">
            <a:avLst/>
          </a:prstGeom>
        </p:spPr>
      </p:pic>
      <p:pic>
        <p:nvPicPr>
          <p:cNvPr id="4" name="图片 3" descr="程序调用2"/>
          <p:cNvPicPr>
            <a:picLocks noChangeAspect="1"/>
          </p:cNvPicPr>
          <p:nvPr/>
        </p:nvPicPr>
        <p:blipFill>
          <a:blip r:embed="rId2"/>
          <a:stretch>
            <a:fillRect/>
          </a:stretch>
        </p:blipFill>
        <p:spPr>
          <a:xfrm>
            <a:off x="5128260" y="1151255"/>
            <a:ext cx="2994660" cy="1402080"/>
          </a:xfrm>
          <a:prstGeom prst="rect">
            <a:avLst/>
          </a:prstGeom>
        </p:spPr>
      </p:pic>
      <p:pic>
        <p:nvPicPr>
          <p:cNvPr id="5" name="图片 4" descr="程序调用3"/>
          <p:cNvPicPr>
            <a:picLocks noChangeAspect="1"/>
          </p:cNvPicPr>
          <p:nvPr/>
        </p:nvPicPr>
        <p:blipFill>
          <a:blip r:embed="rId3"/>
          <a:stretch>
            <a:fillRect/>
          </a:stretch>
        </p:blipFill>
        <p:spPr>
          <a:xfrm>
            <a:off x="1790065" y="2664460"/>
            <a:ext cx="7628255" cy="3302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6220" y="233680"/>
            <a:ext cx="1706880" cy="398780"/>
          </a:xfrm>
          <a:prstGeom prst="rect">
            <a:avLst/>
          </a:prstGeom>
          <a:noFill/>
        </p:spPr>
        <p:txBody>
          <a:bodyPr wrap="non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优化的局限性</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a:xfrm>
            <a:off x="930910" y="1035050"/>
            <a:ext cx="3639820" cy="398780"/>
          </a:xfrm>
          <a:prstGeom prst="rect">
            <a:avLst/>
          </a:prstGeom>
          <a:noFill/>
        </p:spPr>
        <p:txBody>
          <a:bodyPr wrap="non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不得引起程序行为的任何变化</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p:cNvSpPr txBox="1"/>
          <p:nvPr/>
        </p:nvSpPr>
        <p:spPr>
          <a:xfrm>
            <a:off x="930910" y="1659890"/>
            <a:ext cx="4655820" cy="398780"/>
          </a:xfrm>
          <a:prstGeom prst="rect">
            <a:avLst/>
          </a:prstGeom>
          <a:noFill/>
        </p:spPr>
        <p:txBody>
          <a:bodyPr wrap="non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在大多数情况下，全程序分析过于奢侈</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1044893" y="2326640"/>
            <a:ext cx="331533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编译器很难预测运行时输入</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p:cNvSpPr txBox="1"/>
          <p:nvPr/>
        </p:nvSpPr>
        <p:spPr>
          <a:xfrm>
            <a:off x="1045210" y="3023870"/>
            <a:ext cx="5128260" cy="398780"/>
          </a:xfrm>
          <a:prstGeom prst="rect">
            <a:avLst/>
          </a:prstGeom>
          <a:noFill/>
        </p:spPr>
        <p:txBody>
          <a:bodyPr wrap="square" rtlCol="0">
            <a:spAutoFit/>
          </a:bodyPr>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当有疑问时，编译器必须是保守的</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90195" y="378460"/>
            <a:ext cx="3275965" cy="398780"/>
          </a:xfrm>
          <a:prstGeom prst="rect">
            <a:avLst/>
          </a:prstGeom>
          <a:noFill/>
        </p:spPr>
        <p:txBody>
          <a:bodyPr wrap="squar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处理器</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整体操作</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 name="图片 2" descr="整体操作"/>
          <p:cNvPicPr>
            <a:picLocks noChangeAspect="1"/>
          </p:cNvPicPr>
          <p:nvPr/>
        </p:nvPicPr>
        <p:blipFill>
          <a:blip r:embed="rId1"/>
          <a:stretch>
            <a:fillRect/>
          </a:stretch>
        </p:blipFill>
        <p:spPr>
          <a:xfrm>
            <a:off x="4743450" y="651510"/>
            <a:ext cx="6313170" cy="4446905"/>
          </a:xfrm>
          <a:prstGeom prst="rect">
            <a:avLst/>
          </a:prstGeom>
        </p:spPr>
      </p:pic>
      <p:sp>
        <p:nvSpPr>
          <p:cNvPr id="4" name="文本框 3"/>
          <p:cNvSpPr txBox="1"/>
          <p:nvPr/>
        </p:nvSpPr>
        <p:spPr>
          <a:xfrm>
            <a:off x="451485" y="1140460"/>
            <a:ext cx="3851910"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指令控制单元</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ICU</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和执行单元</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EU</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p:cNvSpPr txBox="1"/>
          <p:nvPr/>
        </p:nvSpPr>
        <p:spPr>
          <a:xfrm>
            <a:off x="451168" y="1833880"/>
            <a:ext cx="204533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超标量，且乱序</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p:cNvSpPr txBox="1"/>
          <p:nvPr/>
        </p:nvSpPr>
        <p:spPr>
          <a:xfrm>
            <a:off x="451168" y="2584450"/>
            <a:ext cx="2694305"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分支预测 与 退役单元</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p:cNvSpPr txBox="1"/>
          <p:nvPr/>
        </p:nvSpPr>
        <p:spPr>
          <a:xfrm>
            <a:off x="408940" y="3335020"/>
            <a:ext cx="4401820" cy="398780"/>
          </a:xfrm>
          <a:prstGeom prst="rect">
            <a:avLst/>
          </a:prstGeom>
          <a:noFill/>
        </p:spPr>
        <p:txBody>
          <a:bodyPr wrap="none" rtlCol="0">
            <a:spAutoFit/>
          </a:bodyPr>
          <a:p>
            <a:pPr algn="ct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指令译码 将指令转化为一组基本操作</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17500" y="332105"/>
            <a:ext cx="2468880" cy="398780"/>
          </a:xfrm>
          <a:prstGeom prst="rect">
            <a:avLst/>
          </a:prstGeom>
          <a:noFill/>
        </p:spPr>
        <p:txBody>
          <a:bodyPr wrap="none" rtlCol="0">
            <a:spAutoFit/>
          </a:bodyPr>
          <a:p>
            <a:pPr algn="ct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关于功能单元的性能</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a:xfrm>
            <a:off x="908685" y="956310"/>
            <a:ext cx="6419850" cy="1322070"/>
          </a:xfrm>
          <a:prstGeom prst="rect">
            <a:avLst/>
          </a:prstGeom>
          <a:noFill/>
        </p:spPr>
        <p:txBody>
          <a:bodyPr wrap="none" rtlCol="0">
            <a:spAutoFit/>
          </a:bodyPr>
          <a:p>
            <a:pPr algn="l"/>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一些概念</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  延迟：完成运算所需要的总时间</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  发射时间：两个同类型的运算间所需的最小时钟周期</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数</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  容量：执行该运算功能的单元数量</a:t>
            </a:r>
            <a:endPar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4" name="表格 3"/>
          <p:cNvGraphicFramePr/>
          <p:nvPr>
            <p:custDataLst>
              <p:tags r:id="rId1"/>
            </p:custDataLst>
          </p:nvPr>
        </p:nvGraphicFramePr>
        <p:xfrm>
          <a:off x="1831340" y="2278380"/>
          <a:ext cx="8533765" cy="1905000"/>
        </p:xfrm>
        <a:graphic>
          <a:graphicData uri="http://schemas.openxmlformats.org/drawingml/2006/table">
            <a:tbl>
              <a:tblPr firstRow="1" bandRow="1">
                <a:tableStyleId>{5C22544A-7EE6-4342-B048-85BDC9FD1C3A}</a:tableStyleId>
              </a:tblPr>
              <a:tblGrid>
                <a:gridCol w="1218565"/>
                <a:gridCol w="1218565"/>
                <a:gridCol w="1218565"/>
                <a:gridCol w="1218565"/>
                <a:gridCol w="1218565"/>
                <a:gridCol w="1218565"/>
                <a:gridCol w="1218565"/>
              </a:tblGrid>
              <a:tr h="381000">
                <a:tc rowSpan="2">
                  <a:txBody>
                    <a:bodyPr/>
                    <a:p>
                      <a:pPr>
                        <a:buNone/>
                      </a:pPr>
                      <a:r>
                        <a:rPr lang="zh-CN" altLang="en-US"/>
                        <a:t>运算</a:t>
                      </a:r>
                      <a:endParaRPr lang="zh-CN" altLang="en-US"/>
                    </a:p>
                  </a:txBody>
                  <a:tcPr/>
                </a:tc>
                <a:tc gridSpan="3">
                  <a:txBody>
                    <a:bodyPr/>
                    <a:p>
                      <a:pPr algn="ctr">
                        <a:buNone/>
                      </a:pPr>
                      <a:r>
                        <a:rPr lang="zh-CN" altLang="en-US"/>
                        <a:t>整数</a:t>
                      </a:r>
                      <a:endParaRPr lang="zh-CN" altLang="en-US"/>
                    </a:p>
                  </a:txBody>
                  <a:tcPr/>
                </a:tc>
                <a:tc hMerge="1">
                  <a:tcPr/>
                </a:tc>
                <a:tc hMerge="1">
                  <a:tcPr/>
                </a:tc>
                <a:tc gridSpan="3">
                  <a:txBody>
                    <a:bodyPr/>
                    <a:p>
                      <a:pPr algn="ctr">
                        <a:buNone/>
                      </a:pPr>
                      <a:r>
                        <a:rPr lang="zh-CN" altLang="en-US"/>
                        <a:t>浮点数</a:t>
                      </a:r>
                      <a:endParaRPr lang="zh-CN" altLang="en-US"/>
                    </a:p>
                  </a:txBody>
                  <a:tcPr/>
                </a:tc>
                <a:tc hMerge="1">
                  <a:tcPr/>
                </a:tc>
                <a:tc hMerge="1">
                  <a:tcPr/>
                </a:tc>
              </a:tr>
              <a:tr h="381000">
                <a:tc vMerge="1">
                  <a:tcPr/>
                </a:tc>
                <a:tc>
                  <a:txBody>
                    <a:bodyPr/>
                    <a:p>
                      <a:pPr>
                        <a:buNone/>
                      </a:pPr>
                      <a:r>
                        <a:rPr lang="zh-CN" altLang="en-US"/>
                        <a:t>延迟</a:t>
                      </a:r>
                      <a:endParaRPr lang="zh-CN" altLang="en-US"/>
                    </a:p>
                  </a:txBody>
                  <a:tcPr/>
                </a:tc>
                <a:tc>
                  <a:txBody>
                    <a:bodyPr/>
                    <a:p>
                      <a:pPr>
                        <a:buNone/>
                      </a:pPr>
                      <a:r>
                        <a:rPr lang="zh-CN" altLang="en-US"/>
                        <a:t>发射</a:t>
                      </a:r>
                      <a:endParaRPr lang="zh-CN" altLang="en-US"/>
                    </a:p>
                  </a:txBody>
                  <a:tcPr/>
                </a:tc>
                <a:tc>
                  <a:txBody>
                    <a:bodyPr/>
                    <a:p>
                      <a:pPr>
                        <a:buNone/>
                      </a:pPr>
                      <a:r>
                        <a:rPr lang="zh-CN" altLang="en-US"/>
                        <a:t>容量</a:t>
                      </a:r>
                      <a:endParaRPr lang="zh-CN" altLang="en-US"/>
                    </a:p>
                  </a:txBody>
                  <a:tcPr/>
                </a:tc>
                <a:tc>
                  <a:txBody>
                    <a:bodyPr/>
                    <a:p>
                      <a:pPr>
                        <a:buNone/>
                      </a:pPr>
                      <a:r>
                        <a:rPr lang="zh-CN" altLang="en-US"/>
                        <a:t>延迟</a:t>
                      </a:r>
                      <a:endParaRPr lang="zh-CN" altLang="en-US"/>
                    </a:p>
                  </a:txBody>
                  <a:tcPr/>
                </a:tc>
                <a:tc>
                  <a:txBody>
                    <a:bodyPr/>
                    <a:p>
                      <a:pPr>
                        <a:buNone/>
                      </a:pPr>
                      <a:r>
                        <a:rPr lang="zh-CN" altLang="en-US"/>
                        <a:t>发射</a:t>
                      </a:r>
                      <a:endParaRPr lang="zh-CN" altLang="en-US"/>
                    </a:p>
                  </a:txBody>
                  <a:tcPr/>
                </a:tc>
                <a:tc>
                  <a:txBody>
                    <a:bodyPr/>
                    <a:p>
                      <a:pPr>
                        <a:buNone/>
                      </a:pPr>
                      <a:r>
                        <a:rPr lang="zh-CN" altLang="en-US"/>
                        <a:t>容量</a:t>
                      </a:r>
                      <a:endParaRPr lang="zh-CN" altLang="en-US"/>
                    </a:p>
                  </a:txBody>
                  <a:tcPr/>
                </a:tc>
              </a:tr>
              <a:tr h="381000">
                <a:tc>
                  <a:txBody>
                    <a:bodyPr/>
                    <a:p>
                      <a:pPr>
                        <a:buNone/>
                      </a:pPr>
                      <a:r>
                        <a:rPr lang="zh-CN" altLang="en-US"/>
                        <a:t>加</a:t>
                      </a:r>
                      <a:endParaRPr lang="zh-CN" altLang="en-US"/>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4</a:t>
                      </a:r>
                      <a:endParaRPr lang="en-US" altLang="zh-CN"/>
                    </a:p>
                  </a:txBody>
                  <a:tcPr/>
                </a:tc>
                <a:tc>
                  <a:txBody>
                    <a:bodyPr/>
                    <a:p>
                      <a:pPr>
                        <a:buNone/>
                      </a:pPr>
                      <a:r>
                        <a:rPr lang="en-US" altLang="zh-CN"/>
                        <a:t>3</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r>
              <a:tr h="381000">
                <a:tc>
                  <a:txBody>
                    <a:bodyPr/>
                    <a:p>
                      <a:pPr>
                        <a:buNone/>
                      </a:pPr>
                      <a:r>
                        <a:rPr lang="zh-CN" altLang="en-US"/>
                        <a:t>乘</a:t>
                      </a:r>
                      <a:endParaRPr lang="zh-CN" altLang="en-US"/>
                    </a:p>
                  </a:txBody>
                  <a:tcPr/>
                </a:tc>
                <a:tc>
                  <a:txBody>
                    <a:bodyPr/>
                    <a:p>
                      <a:pPr>
                        <a:buNone/>
                      </a:pPr>
                      <a:r>
                        <a:rPr lang="en-US" altLang="zh-CN"/>
                        <a:t>3</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c>
                  <a:txBody>
                    <a:bodyPr/>
                    <a:p>
                      <a:pPr>
                        <a:buNone/>
                      </a:pPr>
                      <a:r>
                        <a:rPr lang="en-US" altLang="zh-CN"/>
                        <a:t>5</a:t>
                      </a:r>
                      <a:endParaRPr lang="en-US" altLang="zh-CN"/>
                    </a:p>
                  </a:txBody>
                  <a:tcPr/>
                </a:tc>
                <a:tc>
                  <a:txBody>
                    <a:bodyPr/>
                    <a:p>
                      <a:pPr>
                        <a:buNone/>
                      </a:pPr>
                      <a:r>
                        <a:rPr lang="en-US" altLang="zh-CN"/>
                        <a:t>1</a:t>
                      </a:r>
                      <a:endParaRPr lang="en-US" altLang="zh-CN"/>
                    </a:p>
                  </a:txBody>
                  <a:tcPr/>
                </a:tc>
                <a:tc>
                  <a:txBody>
                    <a:bodyPr/>
                    <a:p>
                      <a:pPr>
                        <a:buNone/>
                      </a:pPr>
                      <a:r>
                        <a:rPr lang="en-US" altLang="zh-CN"/>
                        <a:t>2</a:t>
                      </a:r>
                      <a:endParaRPr lang="en-US" altLang="zh-CN"/>
                    </a:p>
                  </a:txBody>
                  <a:tcPr/>
                </a:tc>
              </a:tr>
              <a:tr h="381000">
                <a:tc>
                  <a:txBody>
                    <a:bodyPr/>
                    <a:p>
                      <a:pPr>
                        <a:buNone/>
                      </a:pPr>
                      <a:r>
                        <a:rPr lang="zh-CN" altLang="en-US"/>
                        <a:t>除</a:t>
                      </a:r>
                      <a:endParaRPr lang="zh-CN" altLang="en-US"/>
                    </a:p>
                  </a:txBody>
                  <a:tcPr/>
                </a:tc>
                <a:tc>
                  <a:txBody>
                    <a:bodyPr/>
                    <a:p>
                      <a:pPr>
                        <a:buNone/>
                      </a:pPr>
                      <a:r>
                        <a:rPr lang="en-US" altLang="zh-CN"/>
                        <a:t>3~30</a:t>
                      </a:r>
                      <a:endParaRPr lang="en-US" altLang="zh-CN"/>
                    </a:p>
                  </a:txBody>
                  <a:tcPr/>
                </a:tc>
                <a:tc>
                  <a:txBody>
                    <a:bodyPr/>
                    <a:p>
                      <a:pPr>
                        <a:buNone/>
                      </a:pPr>
                      <a:r>
                        <a:rPr lang="en-US" altLang="zh-CN"/>
                        <a:t>3~30</a:t>
                      </a:r>
                      <a:endParaRPr lang="en-US" altLang="zh-CN"/>
                    </a:p>
                  </a:txBody>
                  <a:tcPr/>
                </a:tc>
                <a:tc>
                  <a:txBody>
                    <a:bodyPr/>
                    <a:p>
                      <a:pPr>
                        <a:buNone/>
                      </a:pPr>
                      <a:r>
                        <a:rPr lang="en-US" altLang="zh-CN"/>
                        <a:t>1</a:t>
                      </a:r>
                      <a:endParaRPr lang="en-US" altLang="zh-CN"/>
                    </a:p>
                  </a:txBody>
                  <a:tcPr/>
                </a:tc>
                <a:tc>
                  <a:txBody>
                    <a:bodyPr/>
                    <a:p>
                      <a:pPr>
                        <a:buNone/>
                      </a:pPr>
                      <a:r>
                        <a:rPr lang="en-US" altLang="zh-CN"/>
                        <a:t>3~15</a:t>
                      </a:r>
                      <a:endParaRPr lang="en-US" altLang="zh-CN"/>
                    </a:p>
                  </a:txBody>
                  <a:tcPr/>
                </a:tc>
                <a:tc>
                  <a:txBody>
                    <a:bodyPr/>
                    <a:p>
                      <a:pPr>
                        <a:buNone/>
                      </a:pPr>
                      <a:r>
                        <a:rPr lang="en-US" altLang="zh-CN"/>
                        <a:t>3~15</a:t>
                      </a:r>
                      <a:endParaRPr lang="en-US" altLang="zh-CN"/>
                    </a:p>
                  </a:txBody>
                  <a:tcPr/>
                </a:tc>
                <a:tc>
                  <a:txBody>
                    <a:bodyPr/>
                    <a:p>
                      <a:pPr>
                        <a:buNone/>
                      </a:pPr>
                      <a:r>
                        <a:rPr lang="en-US" altLang="zh-CN"/>
                        <a:t>1</a:t>
                      </a:r>
                      <a:endParaRPr lang="en-US" altLang="zh-CN"/>
                    </a:p>
                  </a:txBody>
                  <a:tcPr/>
                </a:tc>
              </a:tr>
            </a:tbl>
          </a:graphicData>
        </a:graphic>
      </p:graphicFrame>
      <p:pic>
        <p:nvPicPr>
          <p:cNvPr id="5" name="图片 4" descr="i7"/>
          <p:cNvPicPr>
            <a:picLocks noChangeAspect="1"/>
          </p:cNvPicPr>
          <p:nvPr/>
        </p:nvPicPr>
        <p:blipFill>
          <a:blip r:embed="rId2"/>
          <a:stretch>
            <a:fillRect/>
          </a:stretch>
        </p:blipFill>
        <p:spPr>
          <a:xfrm>
            <a:off x="4982845" y="4551045"/>
            <a:ext cx="6126480" cy="1752600"/>
          </a:xfrm>
          <a:prstGeom prst="rect">
            <a:avLst/>
          </a:prstGeom>
        </p:spPr>
      </p:pic>
      <p:sp>
        <p:nvSpPr>
          <p:cNvPr id="6" name="文本框 5"/>
          <p:cNvSpPr txBox="1"/>
          <p:nvPr/>
        </p:nvSpPr>
        <p:spPr>
          <a:xfrm>
            <a:off x="749300" y="5064125"/>
            <a:ext cx="3760470" cy="1322070"/>
          </a:xfrm>
          <a:prstGeom prst="rect">
            <a:avLst/>
          </a:prstGeom>
          <a:noFill/>
        </p:spPr>
        <p:txBody>
          <a:bodyPr wrap="square" rtlCol="0">
            <a:spAutoFit/>
          </a:bodyPr>
          <a:p>
            <a:pPr algn="l"/>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延迟界限（</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latency bound</a:t>
            </a:r>
            <a:r>
              <a:rPr lang="zh-CN" altLang="en-US" sz="2000" dirty="0" smtClean="0">
                <a:latin typeface="Arial" panose="020B0604020202020204" pitchFamily="34" charset="0"/>
                <a:ea typeface="微软雅黑" panose="020B0503020204020204" pitchFamily="34" charset="-122"/>
                <a:cs typeface="+mn-ea"/>
                <a:sym typeface="Arial" panose="020B0604020202020204" pitchFamily="34" charset="0"/>
              </a:rPr>
              <a:t>）：给出了任何必须严格顺序完成合并运算的函数所需要的最小的</a:t>
            </a:r>
            <a:r>
              <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rPr>
              <a:t>CPE</a:t>
            </a:r>
            <a:endParaRPr lang="en-US" altLang="zh-CN" sz="2000" dirty="0" smtClean="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UNIT_TABLE_BEAUTIFY" val="smartTable{361ab1b9-c431-4e91-a1fe-41c20271cc46}"/>
</p:tagLst>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893</Words>
  <Application>WPS 演示</Application>
  <PresentationFormat>宽屏</PresentationFormat>
  <Paragraphs>167</Paragraphs>
  <Slides>14</Slides>
  <Notes>68</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14</vt:i4>
      </vt:variant>
    </vt:vector>
  </HeadingPairs>
  <TitlesOfParts>
    <vt:vector size="27" baseType="lpstr">
      <vt:lpstr>Arial</vt:lpstr>
      <vt:lpstr>宋体</vt:lpstr>
      <vt:lpstr>Wingdings</vt:lpstr>
      <vt:lpstr>微软雅黑</vt:lpstr>
      <vt:lpstr>经典圆体简</vt:lpstr>
      <vt:lpstr>Arial</vt:lpstr>
      <vt:lpstr>Segoe UI Light</vt:lpstr>
      <vt:lpstr>Calibri</vt:lpstr>
      <vt:lpstr>等线</vt:lpstr>
      <vt:lpstr>Segoe UI</vt:lpstr>
      <vt:lpstr>Arial Unicode MS</vt:lpstr>
      <vt:lpstr>自定义设计方案</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ashes</cp:lastModifiedBy>
  <cp:revision>271</cp:revision>
  <dcterms:created xsi:type="dcterms:W3CDTF">2018-12-09T14:29:00Z</dcterms:created>
  <dcterms:modified xsi:type="dcterms:W3CDTF">2020-11-05T09:37:36Z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2052-11.1.0.10132</vt:lpwstr>
  </property>
</Properties>
</file>